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5" r:id="rId8"/>
    <p:sldId id="261" r:id="rId9"/>
    <p:sldId id="262" r:id="rId10"/>
    <p:sldId id="263" r:id="rId11"/>
    <p:sldId id="266" r:id="rId12"/>
    <p:sldId id="270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2D2"/>
    <a:srgbClr val="00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1DA568-ECC1-4837-8AE9-210740CAC525}" type="datetimeFigureOut">
              <a:rPr lang="ru-RU" smtClean="0"/>
              <a:pPr/>
              <a:t>15.03.2026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A99D54-C6DA-4ACD-A9D5-FEACE556D25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&#1041;&#1072;&#1088;&#1073;&#1072;&#1088;&#1080;&#1082;&#1080;%20-%20&#1042;&#1086;&#1083;&#1085;&#1072;%20(mp3ostrov.com)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pic>
        <p:nvPicPr>
          <p:cNvPr id="6" name="Рисунок 5" descr="disney04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17032"/>
            <a:ext cx="2448272" cy="2943200"/>
          </a:xfrm>
          <a:prstGeom prst="rect">
            <a:avLst/>
          </a:prstGeom>
        </p:spPr>
      </p:pic>
      <p:pic>
        <p:nvPicPr>
          <p:cNvPr id="8" name="Рисунок 7" descr="laksiq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708920"/>
            <a:ext cx="3528392" cy="36676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5542384" cy="3384375"/>
          </a:xfrm>
          <a:scene3d>
            <a:camera prst="perspectiveContrastingRightFacing"/>
            <a:lightRig rig="threePt" dir="t"/>
          </a:scene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Весёлые игры с </a:t>
            </a:r>
            <a:r>
              <a:rPr lang="ru-RU" sz="8000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Умняшей</a:t>
            </a:r>
            <a:r>
              <a:rPr lang="ru-RU" sz="8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1368152"/>
          </a:xfrm>
        </p:spPr>
        <p:txBody>
          <a:bodyPr>
            <a:normAutofit fontScale="55000" lnSpcReduction="2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b="1" dirty="0" smtClean="0">
              <a:ln/>
              <a:solidFill>
                <a:schemeClr val="accent3"/>
              </a:solidFill>
            </a:endParaRPr>
          </a:p>
          <a:p>
            <a:endParaRPr lang="ru-RU" b="1" dirty="0">
              <a:ln/>
              <a:solidFill>
                <a:schemeClr val="accent3"/>
              </a:solidFill>
            </a:endParaRP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                     </a:t>
            </a:r>
          </a:p>
          <a:p>
            <a:pPr algn="l"/>
            <a:r>
              <a:rPr lang="ru-RU" sz="3800" b="1" dirty="0" smtClean="0">
                <a:ln/>
                <a:solidFill>
                  <a:srgbClr val="1212D2"/>
                </a:solidFill>
              </a:rPr>
              <a:t>учитель –логопед</a:t>
            </a:r>
            <a:r>
              <a:rPr lang="ru-RU" sz="3800" b="1" dirty="0" smtClean="0">
                <a:ln/>
                <a:solidFill>
                  <a:srgbClr val="1212D2"/>
                </a:solidFill>
              </a:rPr>
              <a:t>: Бабич </a:t>
            </a:r>
            <a:r>
              <a:rPr lang="ru-RU" sz="3800" b="1" dirty="0" smtClean="0">
                <a:ln/>
                <a:solidFill>
                  <a:srgbClr val="1212D2"/>
                </a:solidFill>
              </a:rPr>
              <a:t>Е.Н</a:t>
            </a:r>
            <a:r>
              <a:rPr lang="ru-RU" sz="3800" b="1" dirty="0" smtClean="0">
                <a:ln/>
                <a:solidFill>
                  <a:srgbClr val="1212D2"/>
                </a:solidFill>
              </a:rPr>
              <a:t>.</a:t>
            </a:r>
          </a:p>
          <a:p>
            <a:pPr algn="l"/>
            <a:r>
              <a:rPr lang="ru-RU" sz="3800" b="1" dirty="0" smtClean="0">
                <a:ln/>
                <a:solidFill>
                  <a:srgbClr val="1212D2"/>
                </a:solidFill>
              </a:rPr>
              <a:t> г. КАРАСУК - 2024 год </a:t>
            </a:r>
            <a:endParaRPr lang="ru-RU" sz="3800" b="1" dirty="0">
              <a:ln/>
              <a:solidFill>
                <a:srgbClr val="1212D2"/>
              </a:solidFill>
            </a:endParaRPr>
          </a:p>
        </p:txBody>
      </p:sp>
      <p:pic>
        <p:nvPicPr>
          <p:cNvPr id="5" name="Рисунок 4" descr="50979937f17eab1fe36efc7e8385f3a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88640"/>
            <a:ext cx="1800200" cy="1708398"/>
          </a:xfrm>
          <a:prstGeom prst="rect">
            <a:avLst/>
          </a:prstGeom>
        </p:spPr>
      </p:pic>
      <p:pic>
        <p:nvPicPr>
          <p:cNvPr id="9" name="Барбарики - Волна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pic>
        <p:nvPicPr>
          <p:cNvPr id="5" name="Рисунок 4" descr="SAM_2546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23528" y="1844824"/>
            <a:ext cx="4176464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C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 descr="SAM_2549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4427984" y="764704"/>
            <a:ext cx="4320480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4a60544859cd52a25429153f549922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548680"/>
            <a:ext cx="1872208" cy="2160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764704"/>
            <a:ext cx="42484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ЗАБАВНЫЕ ПАУТИНКИ»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4744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Кто что ест», «Найди пару», «Найди детеныша», «Чей хвост (ухо, лапа и т. д.) ». «Кто, где живет», «Кому что надо для работы», автоматизация звуков и закрепление пространственных представлений.</a:t>
            </a:r>
            <a:endParaRPr lang="ru-RU" sz="1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6503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«Собери цветочек»</a:t>
            </a:r>
            <a:r>
              <a:rPr lang="ru-RU" sz="2400" dirty="0" smtClean="0"/>
              <a:t> — игра для развития фонематического слуха, формирования навыка определения рода имен существительных</a:t>
            </a:r>
            <a:endParaRPr lang="ru-RU" sz="2400" dirty="0"/>
          </a:p>
        </p:txBody>
      </p:sp>
      <p:pic>
        <p:nvPicPr>
          <p:cNvPr id="23556" name="Picture 4" descr="C:\Users\admin\Desktop\4499ca044341afe4b8e84200d428dcd5.jp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-108520" y="1844824"/>
            <a:ext cx="4388296" cy="4608512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23555" name="Picture 3" descr="C:\Users\admin\Desktop\2ad318ac4308bc8ee2181324fb60b0d6.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4648200" y="1772816"/>
            <a:ext cx="4316288" cy="4464496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Рисунок 9" descr="aea1937f2d7627379eba1402cc46d05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068960"/>
            <a:ext cx="2322562" cy="378904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86409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“Рыбалка” </a:t>
            </a:r>
            <a:r>
              <a:rPr lang="ru-RU" sz="1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1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80728"/>
            <a:ext cx="584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 : автоматизации звука в словах. </a:t>
            </a:r>
            <a:endParaRPr lang="ru-RU" b="1" dirty="0"/>
          </a:p>
        </p:txBody>
      </p:sp>
      <p:pic>
        <p:nvPicPr>
          <p:cNvPr id="7" name="Рисунок 6" descr="SAM_2557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4932040" y="3140968"/>
            <a:ext cx="3851920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2552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323528" y="1340768"/>
            <a:ext cx="4032448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isney32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3068960"/>
            <a:ext cx="1944216" cy="1647056"/>
          </a:xfrm>
          <a:prstGeom prst="rect">
            <a:avLst/>
          </a:prstGeom>
        </p:spPr>
      </p:pic>
      <p:pic>
        <p:nvPicPr>
          <p:cNvPr id="5" name="Рисунок 4" descr="disney06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653136"/>
            <a:ext cx="1584176" cy="1935088"/>
          </a:xfrm>
          <a:prstGeom prst="rect">
            <a:avLst/>
          </a:prstGeom>
        </p:spPr>
      </p:pic>
      <p:pic>
        <p:nvPicPr>
          <p:cNvPr id="10" name="Рисунок 9" descr="SAM_2558.JPG"/>
          <p:cNvPicPr>
            <a:picLocks noChangeAspect="1"/>
          </p:cNvPicPr>
          <p:nvPr/>
        </p:nvPicPr>
        <p:blipFill>
          <a:blip r:embed="rId7" cstate="print">
            <a:lum contrast="30000"/>
          </a:blip>
          <a:stretch>
            <a:fillRect/>
          </a:stretch>
        </p:blipFill>
        <p:spPr>
          <a:xfrm>
            <a:off x="4932040" y="404664"/>
            <a:ext cx="3888432" cy="249289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4800" b="1" dirty="0" smtClean="0">
                <a:ln/>
                <a:solidFill>
                  <a:schemeClr val="accent3"/>
                </a:solidFill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0_60857_8afef712_X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700808"/>
            <a:ext cx="3348980" cy="4968552"/>
          </a:xfrm>
        </p:spPr>
      </p:pic>
      <p:sp>
        <p:nvSpPr>
          <p:cNvPr id="7" name="Прямоугольник 6"/>
          <p:cNvSpPr/>
          <p:nvPr/>
        </p:nvSpPr>
        <p:spPr>
          <a:xfrm>
            <a:off x="-180528" y="1268760"/>
            <a:ext cx="95770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multik4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47100">
            <a:off x="6793827" y="-36208"/>
            <a:ext cx="2088232" cy="1728192"/>
          </a:xfrm>
          <a:prstGeom prst="rect">
            <a:avLst/>
          </a:prstGeom>
        </p:spPr>
      </p:pic>
      <p:pic>
        <p:nvPicPr>
          <p:cNvPr id="9" name="Рисунок 8" descr="afae780f24a59ebd7c378dbe486b895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4509120"/>
            <a:ext cx="2736304" cy="2093218"/>
          </a:xfrm>
          <a:prstGeom prst="rect">
            <a:avLst/>
          </a:prstGeom>
        </p:spPr>
      </p:pic>
      <p:pic>
        <p:nvPicPr>
          <p:cNvPr id="11" name="Рисунок 10" descr="babochka13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910184">
            <a:off x="899592" y="4581128"/>
            <a:ext cx="805830" cy="742008"/>
          </a:xfrm>
          <a:prstGeom prst="rect">
            <a:avLst/>
          </a:prstGeom>
        </p:spPr>
      </p:pic>
      <p:pic>
        <p:nvPicPr>
          <p:cNvPr id="24584" name="Picture 8" descr="http://dl.glitter-graphics.net/pub/581/581991s4234vfqz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441306">
            <a:off x="539552" y="188641"/>
            <a:ext cx="1296144" cy="11521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692696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Игра- основной вид деятельности дошкольника. В процессе игры создаются и развертываются условные формы взаимосвязи между детьми и моделируемыми реалиями действительности.</a:t>
            </a:r>
          </a:p>
          <a:p>
            <a:r>
              <a:rPr lang="ru-RU" b="1" dirty="0" smtClean="0"/>
              <a:t>   Проведение на подгрупповых и индивидуальных  логопедических занятиях специально подобранных игр создает максимально благоприятные условия для развития детей  и позволяет решить педагогические и коррекционные задачи в естественных для ребенка условиях игровой деятельности.</a:t>
            </a:r>
          </a:p>
          <a:p>
            <a:r>
              <a:rPr lang="ru-RU" b="1" dirty="0" smtClean="0"/>
              <a:t> Наглядно-игровые средства представляют собой, с одной стороны, наглядное пособие с другой дидактическую игру со своим содержанием , организацией и методикой проведения.</a:t>
            </a:r>
          </a:p>
          <a:p>
            <a:r>
              <a:rPr lang="ru-RU" b="1" dirty="0" smtClean="0"/>
              <a:t>Предлагаемые игровые средства дают возможность дошкольникам наглядно представить конкретную ситуацию для порождения определенного речевого высказывания. </a:t>
            </a:r>
          </a:p>
          <a:p>
            <a:r>
              <a:rPr lang="ru-RU" b="1" dirty="0" smtClean="0"/>
              <a:t>Данные наглядно-игровые средства применяется на логопедических   занятиях по разным направлениям работы (Формирование фонематического восприятия,  слоговой структуры слова, автоматизации и дифференциации звуков, грамматического строя речи.)</a:t>
            </a:r>
            <a:endParaRPr lang="ru-RU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Домик     язычка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Содержимое 9" descr="SAM_2533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95536" y="2852936"/>
            <a:ext cx="4316288" cy="352839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e7fbcf5c8b4801dc75e04d59dad9693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-243408"/>
            <a:ext cx="2192794" cy="1799143"/>
          </a:xfrm>
          <a:prstGeom prst="rect">
            <a:avLst/>
          </a:prstGeom>
        </p:spPr>
      </p:pic>
      <p:pic>
        <p:nvPicPr>
          <p:cNvPr id="12" name="Рисунок 11" descr="SAM_2535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4644008" y="1556792"/>
            <a:ext cx="370790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043608" y="1340768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этом домике, дружок, </a:t>
            </a:r>
            <a:br>
              <a:rPr lang="ru-RU" dirty="0" smtClean="0"/>
            </a:br>
            <a:r>
              <a:rPr lang="ru-RU" dirty="0" smtClean="0"/>
              <a:t>Живет Веселый Язычок. </a:t>
            </a:r>
            <a:br>
              <a:rPr lang="ru-RU" dirty="0" smtClean="0"/>
            </a:br>
            <a:r>
              <a:rPr lang="ru-RU" dirty="0" smtClean="0"/>
              <a:t>Ох, и шустрый он мальчишка, </a:t>
            </a:r>
            <a:br>
              <a:rPr lang="ru-RU" dirty="0" smtClean="0"/>
            </a:br>
            <a:r>
              <a:rPr lang="ru-RU" dirty="0" smtClean="0"/>
              <a:t>И немножко шалунишка. </a:t>
            </a:r>
            <a:endParaRPr lang="ru-RU" dirty="0"/>
          </a:p>
        </p:txBody>
      </p:sp>
      <p:pic>
        <p:nvPicPr>
          <p:cNvPr id="8194" name="Picture 2" descr="Лягушонок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875633"/>
            <a:ext cx="2808312" cy="19823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pic>
        <p:nvPicPr>
          <p:cNvPr id="8" name="Рисунок 7" descr="a41a6c4ab72d6cacbb3d2950ffbde91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95016">
            <a:off x="-52106" y="-136921"/>
            <a:ext cx="2170742" cy="20017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120680" cy="108012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Всезнайка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Содержимое 5" descr="SAM_253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475656" y="1196752"/>
            <a:ext cx="6552728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6" name="Picture 8" descr="Две бабочки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4653136"/>
            <a:ext cx="3096344" cy="2204864"/>
          </a:xfrm>
          <a:prstGeom prst="rect">
            <a:avLst/>
          </a:prstGeom>
          <a:noFill/>
        </p:spPr>
      </p:pic>
      <p:pic>
        <p:nvPicPr>
          <p:cNvPr id="7" name="Рисунок 6" descr="0_8f086_4263c468_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4149081"/>
            <a:ext cx="2160240" cy="270892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ru-RU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</a:t>
            </a:r>
            <a:r>
              <a:rPr lang="ru-RU" sz="60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Настенное пособие</a:t>
            </a:r>
            <a:endParaRPr lang="ru-RU" sz="60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Содержимое 6" descr="SAM_252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95536" y="764704"/>
            <a:ext cx="8496944" cy="590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3226cf969a0fcfc530a79c9d8a0491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5517232"/>
            <a:ext cx="792088" cy="1020688"/>
          </a:xfrm>
          <a:prstGeom prst="rect">
            <a:avLst/>
          </a:prstGeom>
        </p:spPr>
      </p:pic>
      <p:pic>
        <p:nvPicPr>
          <p:cNvPr id="11" name="Рисунок 10" descr="0_8f0a8_b685def3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67841">
            <a:off x="3041753" y="2234657"/>
            <a:ext cx="828222" cy="615739"/>
          </a:xfrm>
          <a:prstGeom prst="rect">
            <a:avLst/>
          </a:prstGeom>
        </p:spPr>
      </p:pic>
      <p:pic>
        <p:nvPicPr>
          <p:cNvPr id="14" name="Рисунок 13" descr="0_8f06d_c5588be7_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77243">
            <a:off x="492270" y="5243488"/>
            <a:ext cx="1243902" cy="1371951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pic>
        <p:nvPicPr>
          <p:cNvPr id="12" name="Рисунок 11" descr="SAM_2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124744"/>
            <a:ext cx="4176464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rusmultframe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04664"/>
            <a:ext cx="8856984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Пособия для артикуляционной гимнастики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5266928" cy="2376264"/>
          </a:xfrm>
        </p:spPr>
        <p:txBody>
          <a:bodyPr>
            <a:normAutofit fontScale="90000"/>
          </a:bodyPr>
          <a:lstStyle/>
          <a:p>
            <a:r>
              <a:rPr lang="ru-RU" sz="1300" dirty="0" smtClean="0">
                <a:solidFill>
                  <a:schemeClr val="tx1"/>
                </a:solidFill>
              </a:rPr>
              <a:t>Су-Джок терапия один из методов традиционной корейской медицины, автором которой является профессор Пак Чжа Ву.</a:t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Этот метод успешно используется учителями-логопедами в комплексной коррекции тонкой моторики при тяжелых заболеваниях у детей дошкольного возраста, как ДЦП, при остаточных явлениях послеродовых травм, миатонических синдромах, задержке психического развития сопровождающихся нарушениями речи.</a:t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В виду своей высокой эффективности, безопасности в применении, универсальности и доступности метода для каждого человека, Су-Джок терапия полезна всем.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68144" y="4365104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Цель: закрепления правильного звука, развитие мелкой моторики и активизации межполушарного взаимодействия. </a:t>
            </a:r>
            <a:br>
              <a:rPr lang="ru-RU" sz="1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-261213" y="333528"/>
            <a:ext cx="72814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3600" b="1" i="0" u="none" strike="noStrike" cap="none" spc="0" normalizeH="0" baseline="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СУ-ДЖОК ТЕРАПИЯ И РЕЧЬ</a:t>
            </a:r>
            <a:endParaRPr lang="ru-RU" sz="36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2" name="Picture 4" descr="бабочка в руках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933056"/>
            <a:ext cx="2808312" cy="2633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25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996952"/>
            <a:ext cx="3240360" cy="328498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9900"/>
            </a:solidFill>
            <a:prstDash val="lgDashDot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1\Desktop\Мои дидактические игры\DSCF1141.JPG"/>
          <p:cNvPicPr/>
          <p:nvPr/>
        </p:nvPicPr>
        <p:blipFill>
          <a:blip r:embed="rId5" cstate="print"/>
          <a:srcRect l="3700" r="1596" b="17134"/>
          <a:stretch>
            <a:fillRect/>
          </a:stretch>
        </p:blipFill>
        <p:spPr bwMode="auto">
          <a:xfrm>
            <a:off x="5436096" y="980728"/>
            <a:ext cx="3168352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FF"/>
            </a:solidFill>
            <a:prstDash val="sysDot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pic>
        <p:nvPicPr>
          <p:cNvPr id="5" name="Рисунок 4" descr="SAM_2542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179512" y="1340768"/>
            <a:ext cx="4392488" cy="453650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SAM_2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556792"/>
            <a:ext cx="3672408" cy="403244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4287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32656"/>
            <a:ext cx="7776864" cy="739244"/>
          </a:xfrm>
          <a:prstGeom prst="rect">
            <a:avLst/>
          </a:prstGeom>
        </p:spPr>
        <p:txBody>
          <a:bodyPr wrap="square">
            <a:prstTxWarp prst="textTriangleInverted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Развитие   речевого    дыхания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Рисунок 8" descr="disney15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933056"/>
            <a:ext cx="1728192" cy="273174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Пособие на классификацию «Умные дощечки»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 smtClean="0">
              <a:solidFill>
                <a:srgbClr val="FF0000"/>
              </a:solidFill>
            </a:endParaRPr>
          </a:p>
          <a:p>
            <a:r>
              <a:rPr lang="ru-RU" sz="1400" dirty="0" smtClean="0">
                <a:solidFill>
                  <a:srgbClr val="FF0000"/>
                </a:solidFill>
              </a:rPr>
              <a:t>МАТРЕШКИ»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i="1" dirty="0" smtClean="0">
                <a:solidFill>
                  <a:schemeClr val="tx1"/>
                </a:solidFill>
              </a:rPr>
              <a:t>Цель: </a:t>
            </a:r>
            <a:r>
              <a:rPr lang="ru-RU" sz="1600" dirty="0" smtClean="0">
                <a:solidFill>
                  <a:schemeClr val="tx1"/>
                </a:solidFill>
              </a:rPr>
              <a:t>тренировка в образовании существительных с суффиксами уменьшительно-ласкательного значения, развитие тонкой моторики </a:t>
            </a:r>
          </a:p>
          <a:p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340768"/>
            <a:ext cx="4041775" cy="1173833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СОСЧИТАЙ И ПРИШНУРУЙ»</a:t>
            </a: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i="1" dirty="0" smtClean="0">
                <a:solidFill>
                  <a:schemeClr val="tx1"/>
                </a:solidFill>
              </a:rPr>
              <a:t>Цель: </a:t>
            </a:r>
            <a:r>
              <a:rPr lang="ru-RU" sz="1600" dirty="0" smtClean="0">
                <a:solidFill>
                  <a:schemeClr val="tx1"/>
                </a:solidFill>
              </a:rPr>
              <a:t>Тренировка в согласовании числительных с существительными, развитие мелкой моторики.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C:\Users\1\Desktop\Мои дидактические игры\DSCF1189.JPG"/>
          <p:cNvPicPr>
            <a:picLocks noGrp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3090656"/>
            <a:ext cx="4040188" cy="269440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Содержимое 7" descr="C:\Users\1\Desktop\Мои дидактические игры\DSCF1191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708920"/>
            <a:ext cx="4041775" cy="3076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0_8f0ab_78b86708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437112"/>
            <a:ext cx="1944216" cy="22571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1100</TotalTime>
  <Words>279</Words>
  <Application>Microsoft Office PowerPoint</Application>
  <PresentationFormat>Экран (4:3)</PresentationFormat>
  <Paragraphs>32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Весёлые игры с Умняшей.</vt:lpstr>
      <vt:lpstr>Презентация PowerPoint</vt:lpstr>
      <vt:lpstr>        Домик     язычка</vt:lpstr>
      <vt:lpstr>  Всезнайка </vt:lpstr>
      <vt:lpstr>          Настенное пособие</vt:lpstr>
      <vt:lpstr>Пособия для артикуляционной гимнастики</vt:lpstr>
      <vt:lpstr>Су-Джок терапия один из методов традиционной корейской медицины, автором которой является профессор Пак Чжа Ву. Этот метод успешно используется учителями-логопедами в комплексной коррекции тонкой моторики при тяжелых заболеваниях у детей дошкольного возраста, как ДЦП, при остаточных явлениях послеродовых травм, миатонических синдромах, задержке психического развития сопровождающихся нарушениями речи. В виду своей высокой эффективности, безопасности в применении, универсальности и доступности метода для каждого человека, Су-Джок терапия полезна всем.  </vt:lpstr>
      <vt:lpstr>      </vt:lpstr>
      <vt:lpstr>Пособие на классификацию «Умные дощечки»</vt:lpstr>
      <vt:lpstr>Презентация PowerPoint</vt:lpstr>
      <vt:lpstr>«Собери цветочек» — игра для развития фонематического слуха, формирования навыка определения рода имен существительных</vt:lpstr>
      <vt:lpstr>“Рыбалка” 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Наглядно-игровые средства в логопедической работе</dc:title>
  <dc:creator>admin</dc:creator>
  <cp:lastModifiedBy>Большунова</cp:lastModifiedBy>
  <cp:revision>117</cp:revision>
  <dcterms:created xsi:type="dcterms:W3CDTF">2013-02-19T15:54:46Z</dcterms:created>
  <dcterms:modified xsi:type="dcterms:W3CDTF">2026-03-15T09:37:09Z</dcterms:modified>
</cp:coreProperties>
</file>